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76" r:id="rId3"/>
    <p:sldId id="264" r:id="rId4"/>
    <p:sldId id="261" r:id="rId5"/>
    <p:sldId id="277" r:id="rId6"/>
    <p:sldId id="278" r:id="rId7"/>
    <p:sldId id="279" r:id="rId8"/>
    <p:sldId id="280" r:id="rId9"/>
    <p:sldId id="283" r:id="rId10"/>
    <p:sldId id="282" r:id="rId11"/>
    <p:sldId id="281" r:id="rId12"/>
    <p:sldId id="286" r:id="rId13"/>
    <p:sldId id="284" r:id="rId14"/>
    <p:sldId id="285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Перепечаев" initials="АП" lastIdx="1" clrIdx="0">
    <p:extLst>
      <p:ext uri="{19B8F6BF-5375-455C-9EA6-DF929625EA0E}">
        <p15:presenceInfo xmlns:p15="http://schemas.microsoft.com/office/powerpoint/2012/main" userId="7951132d3df449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66C7FF"/>
    <a:srgbClr val="51ABD4"/>
    <a:srgbClr val="FFFF00"/>
    <a:srgbClr val="A71500"/>
    <a:srgbClr val="10435C"/>
    <a:srgbClr val="18658C"/>
    <a:srgbClr val="08212E"/>
    <a:srgbClr val="145372"/>
    <a:srgbClr val="1D76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2899" autoAdjust="0"/>
  </p:normalViewPr>
  <p:slideViewPr>
    <p:cSldViewPr snapToGrid="0">
      <p:cViewPr varScale="1">
        <p:scale>
          <a:sx n="43" d="100"/>
          <a:sy n="43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01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931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733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5596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008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41508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238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150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673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9828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0239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13093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0794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5120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390034-PCMO8U-570 копия.png" descr="390034-PCMO8U-570 копия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079" y="-1"/>
            <a:ext cx="2066292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коп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Прямоугольник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Прямоугольник с закругленными углами"/>
          <p:cNvSpPr/>
          <p:nvPr/>
        </p:nvSpPr>
        <p:spPr>
          <a:xfrm>
            <a:off x="351082" y="277488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52636F-AB1F-4638-A0EF-58083C9E5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" t="10470"/>
          <a:stretch/>
        </p:blipFill>
        <p:spPr>
          <a:xfrm>
            <a:off x="4374776" y="622839"/>
            <a:ext cx="16068144" cy="467957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F4C796-4CA6-4E1D-A43F-615ED5E13554}"/>
              </a:ext>
            </a:extLst>
          </p:cNvPr>
          <p:cNvSpPr/>
          <p:nvPr/>
        </p:nvSpPr>
        <p:spPr>
          <a:xfrm>
            <a:off x="7014882" y="5647766"/>
            <a:ext cx="10354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b="0" dirty="0"/>
              <a:t>Выпускная квалификационная работа на тему</a:t>
            </a:r>
            <a:r>
              <a:rPr lang="en-US" sz="3600" b="0" dirty="0"/>
              <a:t>:</a:t>
            </a:r>
            <a:endParaRPr lang="ru-RU" sz="3600" b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B4784B6-4107-4357-AEEF-C57738425896}"/>
              </a:ext>
            </a:extLst>
          </p:cNvPr>
          <p:cNvSpPr/>
          <p:nvPr/>
        </p:nvSpPr>
        <p:spPr>
          <a:xfrm>
            <a:off x="16934331" y="10114770"/>
            <a:ext cx="605456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b="0" dirty="0"/>
              <a:t>Студент группы</a:t>
            </a:r>
            <a:r>
              <a:rPr lang="en-US" sz="3600" b="0" dirty="0"/>
              <a:t>: </a:t>
            </a:r>
            <a:r>
              <a:rPr lang="ru-RU" sz="3600" b="0" dirty="0"/>
              <a:t>ВПР42</a:t>
            </a:r>
          </a:p>
          <a:p>
            <a:pPr algn="just"/>
            <a:r>
              <a:rPr lang="ru-RU" sz="3600" b="0" dirty="0"/>
              <a:t>Перепечаев А.В.</a:t>
            </a:r>
          </a:p>
          <a:p>
            <a:pPr algn="just"/>
            <a:r>
              <a:rPr lang="ru-RU" sz="3600" b="0" dirty="0"/>
              <a:t>Руководитель работы</a:t>
            </a:r>
            <a:r>
              <a:rPr lang="en-US" sz="3600" b="0" dirty="0"/>
              <a:t>:</a:t>
            </a:r>
          </a:p>
          <a:p>
            <a:pPr algn="just"/>
            <a:r>
              <a:rPr lang="ru-RU" sz="3600" b="0" dirty="0"/>
              <a:t>Долгов В.В.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0782EAD-D9E8-463B-8646-AAA56D6C9C8B}"/>
              </a:ext>
            </a:extLst>
          </p:cNvPr>
          <p:cNvSpPr/>
          <p:nvPr/>
        </p:nvSpPr>
        <p:spPr>
          <a:xfrm>
            <a:off x="4527176" y="6858000"/>
            <a:ext cx="153296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b="0" dirty="0">
                <a:latin typeface="+mj-lt"/>
              </a:rPr>
              <a:t>Информационно-аналитическая система определения базовых эмоций человека	 </a:t>
            </a:r>
          </a:p>
          <a:p>
            <a:r>
              <a:rPr lang="ru-RU" sz="6000" b="0" dirty="0">
                <a:latin typeface="+mj-lt"/>
              </a:rPr>
              <a:t>по видеоряду	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 dirty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1865840" y="2039616"/>
            <a:ext cx="12941198" cy="202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Именно на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Node.js 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реализована вся логика взаимодействия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клиентской части сервиса с нейронной сетью</a:t>
            </a:r>
            <a:endParaRPr lang="ru-RU" sz="40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6A989AC-41EF-46FF-B93B-69E0D3AC8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5840" y="4644791"/>
            <a:ext cx="3138648" cy="313864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4E54FDB-CE65-4D97-814F-2B196A6F479C}"/>
              </a:ext>
            </a:extLst>
          </p:cNvPr>
          <p:cNvSpPr/>
          <p:nvPr/>
        </p:nvSpPr>
        <p:spPr>
          <a:xfrm>
            <a:off x="1182829" y="8645843"/>
            <a:ext cx="14307220" cy="202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Взаимодействия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Node.js 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сервера с модулем нейронной сети на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с помощью специального модуля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Node.js: </a:t>
            </a:r>
            <a:r>
              <a:rPr lang="en-US" sz="40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child_process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7FDCE5-5545-4DC9-9CFB-12460D572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2567" y="10167888"/>
            <a:ext cx="3147929" cy="3147929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CD1E8E6-F6BF-4FD3-A701-BF8CDDE1BF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70" y="448457"/>
            <a:ext cx="6900171" cy="128673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B593DF-A42E-4C2E-AE26-D238FA2810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00226" y="1907804"/>
            <a:ext cx="2750794" cy="2750794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BDC80F9-FA82-4D28-9D3A-02A363C4640B}"/>
              </a:ext>
            </a:extLst>
          </p:cNvPr>
          <p:cNvSpPr/>
          <p:nvPr/>
        </p:nvSpPr>
        <p:spPr>
          <a:xfrm>
            <a:off x="5585863" y="5499783"/>
            <a:ext cx="12289760" cy="136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Для взаимодействия с клиентскими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частями был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написан </a:t>
            </a:r>
            <a:r>
              <a:rPr lang="en-US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API </a:t>
            </a:r>
            <a:endParaRPr lang="ru-RU" sz="4000" b="0" dirty="0">
              <a:solidFill>
                <a:srgbClr val="51ABD4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77572" y="400183"/>
            <a:ext cx="2302885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РАЗРАБОТКА СЕРВЕРНОЙ ЧАСТИ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182729" y="12846363"/>
            <a:ext cx="452177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3812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591671" y="400183"/>
            <a:ext cx="2304323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РАЗРАБОТКА КЛИЕНТСКОЙ ЧАСТИ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164800" y="12846363"/>
            <a:ext cx="470107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11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1196857" y="2179245"/>
            <a:ext cx="8385745" cy="2986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Web-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панель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видео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фото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разметка фото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3BD24-8125-485D-AEC5-5DC8F044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019" y="2035810"/>
            <a:ext cx="4880834" cy="852254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AE578B4-48CA-4477-AC4A-12AFDDD89F4D}"/>
              </a:ext>
            </a:extLst>
          </p:cNvPr>
          <p:cNvSpPr/>
          <p:nvPr/>
        </p:nvSpPr>
        <p:spPr>
          <a:xfrm>
            <a:off x="11793312" y="2282158"/>
            <a:ext cx="8385745" cy="2986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Мобильное приложение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вход/регистрация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анализ фото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смена почты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959162-9CEC-42B5-A8AA-4144C429B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5835" y="5929454"/>
            <a:ext cx="4254447" cy="73471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222F0A-4B95-4A9F-94FF-7C8EBA97CB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76" r="23710"/>
          <a:stretch/>
        </p:blipFill>
        <p:spPr>
          <a:xfrm>
            <a:off x="984147" y="5524399"/>
            <a:ext cx="7756027" cy="654614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D505F9-FA89-4970-9A83-43ABBE6318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21" t="8325" r="23055" b="10185"/>
          <a:stretch/>
        </p:blipFill>
        <p:spPr>
          <a:xfrm>
            <a:off x="6983195" y="7082261"/>
            <a:ext cx="7756027" cy="602989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7897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312" y="-507340"/>
            <a:ext cx="3655276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282" y="844292"/>
            <a:ext cx="1290736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6964" y="1310280"/>
            <a:ext cx="137494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3286" y="0"/>
            <a:ext cx="5670714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2688" y="12231002"/>
            <a:ext cx="2989026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D865521-6BD5-416E-895E-5152AA182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4" t="36442" r="6667" b="5838"/>
          <a:stretch/>
        </p:blipFill>
        <p:spPr>
          <a:xfrm>
            <a:off x="396799" y="2961674"/>
            <a:ext cx="23449319" cy="899741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8160" y="12906286"/>
            <a:ext cx="1629806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862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77573" y="400183"/>
            <a:ext cx="2264859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ЗАКЛЮЧЕНИЕ</a:t>
            </a:r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4BA455-4936-41A1-8A1C-5953A75C62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r="15369"/>
          <a:stretch/>
        </p:blipFill>
        <p:spPr>
          <a:xfrm>
            <a:off x="13209016" y="3261947"/>
            <a:ext cx="10865225" cy="10009705"/>
          </a:xfrm>
          <a:prstGeom prst="rect">
            <a:avLst/>
          </a:prstGeom>
        </p:spPr>
      </p:pic>
      <p:sp>
        <p:nvSpPr>
          <p:cNvPr id="287" name="9"/>
          <p:cNvSpPr txBox="1"/>
          <p:nvPr/>
        </p:nvSpPr>
        <p:spPr>
          <a:xfrm>
            <a:off x="23146871" y="12846363"/>
            <a:ext cx="488035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12</a:t>
            </a:r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677572" y="2098218"/>
            <a:ext cx="14562427" cy="278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Результатом данной работы стала готовая </a:t>
            </a:r>
            <a:r>
              <a:rPr lang="ru-RU" sz="40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информационно-аналитическая система определения базовых эмоций человека. </a:t>
            </a:r>
            <a:endParaRPr lang="en-US" sz="4000" dirty="0">
              <a:solidFill>
                <a:srgbClr val="51ABD4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40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353AE1-F546-47E2-AF54-BB89F4BBE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48" y="4595120"/>
            <a:ext cx="3386986" cy="3386986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EB01C4-772F-4DEA-A01E-73FD007840AC}"/>
              </a:ext>
            </a:extLst>
          </p:cNvPr>
          <p:cNvSpPr/>
          <p:nvPr/>
        </p:nvSpPr>
        <p:spPr>
          <a:xfrm>
            <a:off x="4602149" y="5278432"/>
            <a:ext cx="12192000" cy="202036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Были разработаны: клиентская часть на </a:t>
            </a:r>
            <a:r>
              <a:rPr lang="ru-RU" sz="40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40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-панель, серверная часть на Node.js и нейронная сеть на </a:t>
            </a:r>
            <a:r>
              <a:rPr lang="ru-RU" sz="40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4000" dirty="0">
              <a:solidFill>
                <a:srgbClr val="1F93C8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483F22-DD0F-4F40-B6CC-EE417A7DB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648" y="8632301"/>
            <a:ext cx="3579622" cy="357962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F398257-93C8-48F3-B3EF-55B6CB695476}"/>
              </a:ext>
            </a:extLst>
          </p:cNvPr>
          <p:cNvSpPr/>
          <p:nvPr/>
        </p:nvSpPr>
        <p:spPr>
          <a:xfrm>
            <a:off x="4602150" y="8915810"/>
            <a:ext cx="11408816" cy="333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Платформа обладает достаточно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высокой точностью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однако для получения лучшего результата работает алгоритм разметки фотографий, так как всегда </a:t>
            </a:r>
            <a:r>
              <a:rPr lang="ru-RU" sz="40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нужно стремиться к лучшему</a:t>
            </a:r>
          </a:p>
        </p:txBody>
      </p:sp>
    </p:spTree>
    <p:extLst>
      <p:ext uri="{BB962C8B-B14F-4D97-AF65-F5344CB8AC3E}">
        <p14:creationId xmlns:p14="http://schemas.microsoft.com/office/powerpoint/2010/main" val="9742487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7618691" y="5940371"/>
            <a:ext cx="8688275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Спасибо за внимание!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7203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15744" y="558004"/>
            <a:ext cx="2301916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АКТУАЛЬНОСТЬ</a:t>
            </a:r>
            <a:endParaRPr dirty="0">
              <a:solidFill>
                <a:srgbClr val="1E94C8"/>
              </a:solidFill>
            </a:endParaRP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pic>
        <p:nvPicPr>
          <p:cNvPr id="17" name="Рисунок 16" descr="Изображение выглядит как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E98E82B4-AA2F-4C92-A20B-9F8DC53E7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4"/>
          <a:stretch/>
        </p:blipFill>
        <p:spPr>
          <a:xfrm>
            <a:off x="12550588" y="2430454"/>
            <a:ext cx="11217667" cy="9424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3705F-3962-407B-8026-C47A28D973F8}"/>
              </a:ext>
            </a:extLst>
          </p:cNvPr>
          <p:cNvSpPr txBox="1"/>
          <p:nvPr/>
        </p:nvSpPr>
        <p:spPr>
          <a:xfrm>
            <a:off x="615744" y="1958706"/>
            <a:ext cx="13207898" cy="26064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just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4000" b="0" dirty="0">
                <a:latin typeface="+mn-lt"/>
              </a:rPr>
              <a:t>В настоящие время </a:t>
            </a:r>
            <a:r>
              <a:rPr lang="ru-RU" sz="4000" b="0" dirty="0">
                <a:solidFill>
                  <a:srgbClr val="1C98CB"/>
                </a:solidFill>
                <a:latin typeface="+mn-lt"/>
              </a:rPr>
              <a:t>компьютерное зрение </a:t>
            </a:r>
            <a:r>
              <a:rPr lang="ru-RU" sz="4000" b="0" dirty="0">
                <a:latin typeface="+mn-lt"/>
              </a:rPr>
              <a:t>все больше входит в нашу жизнь. Данная технология используется во многих областях, в том числе и в </a:t>
            </a:r>
            <a:r>
              <a:rPr lang="ru-RU" sz="4000" dirty="0">
                <a:solidFill>
                  <a:srgbClr val="1F93C8"/>
                </a:solidFill>
                <a:latin typeface="+mn-lt"/>
              </a:rPr>
              <a:t>распознавании эмоций человека</a:t>
            </a:r>
            <a:r>
              <a:rPr lang="ru-RU" sz="4000" b="0" dirty="0">
                <a:latin typeface="+mn-lt"/>
              </a:rPr>
              <a:t>. </a:t>
            </a:r>
            <a:endParaRPr kumimoji="0" lang="ru-RU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749094" y="10133335"/>
            <a:ext cx="12941198" cy="269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Сейчас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рынок распознавания эмоций переживает бум и по оценке западных специалистов </a:t>
            </a:r>
            <a:r>
              <a:rPr lang="ru-RU" sz="4000" b="0" dirty="0">
                <a:solidFill>
                  <a:srgbClr val="1F93C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 2021 </a:t>
            </a: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году он вырастет, по разным подсчетам, от </a:t>
            </a:r>
            <a:r>
              <a:rPr lang="ru-RU" sz="4000" dirty="0">
                <a:solidFill>
                  <a:srgbClr val="1F93C8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$19 млрд до $37 млрд.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BA97BE-1125-4007-BFEA-BF196DBCF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3531" y="5601106"/>
            <a:ext cx="3378586" cy="33785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C821F-8066-45C4-A2CE-85DCF206C9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898" y="6130387"/>
            <a:ext cx="1909482" cy="190948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4161DB-19E5-4E73-88DB-B3A388DEE3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6297" y="5264368"/>
            <a:ext cx="3715324" cy="3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58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47851" y="274773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/>
              <a:t>`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573742" y="402542"/>
            <a:ext cx="23037450" cy="177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/>
            <a:r>
              <a:rPr lang="ru-RU" dirty="0">
                <a:solidFill>
                  <a:srgbClr val="1E94C8"/>
                </a:solidFill>
              </a:rPr>
              <a:t>ЦЕЛИ И ЗАДАЧИ</a:t>
            </a:r>
            <a:endParaRPr dirty="0">
              <a:solidFill>
                <a:srgbClr val="1E94C8"/>
              </a:solidFill>
            </a:endParaRPr>
          </a:p>
        </p:txBody>
      </p:sp>
      <p:sp>
        <p:nvSpPr>
          <p:cNvPr id="287" name="9"/>
          <p:cNvSpPr txBox="1"/>
          <p:nvPr/>
        </p:nvSpPr>
        <p:spPr>
          <a:xfrm>
            <a:off x="23378808" y="12891303"/>
            <a:ext cx="232384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87B313-678B-44C8-AAC5-4906F8C648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6259" y="4559366"/>
            <a:ext cx="1080000" cy="10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40803B-0E76-4C4D-935A-5EFABE341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15177" y="6318000"/>
            <a:ext cx="1080000" cy="10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D70CE-0F22-420F-8F1D-E1103FA214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4427" y="7563548"/>
            <a:ext cx="1080000" cy="108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D269AF-81AD-4D25-9B1D-6F508C4394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28833" y="8782182"/>
            <a:ext cx="1080000" cy="1080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FE486E-2117-4042-A978-A548E75D5A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474427" y="10459640"/>
            <a:ext cx="1080000" cy="108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17E925-F311-4C9D-BE1F-C7F2FCD91C2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355177" y="11927970"/>
            <a:ext cx="1080000" cy="108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2EC441D-1E69-46AD-9DAA-FDCB67BACC8B}"/>
              </a:ext>
            </a:extLst>
          </p:cNvPr>
          <p:cNvSpPr/>
          <p:nvPr/>
        </p:nvSpPr>
        <p:spPr>
          <a:xfrm>
            <a:off x="1812116" y="2502913"/>
            <a:ext cx="212124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Улучшение механизма задачи кредитного скоринга путем распознавания базовых эмоций человека по видеозаписи беседы с банковским агентом</a:t>
            </a:r>
            <a:endParaRPr lang="ru-RU" sz="4800" b="0" dirty="0">
              <a:solidFill>
                <a:srgbClr val="1C98CB"/>
              </a:solidFill>
              <a:latin typeface="+mn-lt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9380EAF-F194-4299-92A4-DCFFC23A496B}"/>
              </a:ext>
            </a:extLst>
          </p:cNvPr>
          <p:cNvSpPr/>
          <p:nvPr/>
        </p:nvSpPr>
        <p:spPr>
          <a:xfrm>
            <a:off x="1287688" y="4746864"/>
            <a:ext cx="9446434" cy="1323439"/>
          </a:xfrm>
          <a:prstGeom prst="roundRect">
            <a:avLst/>
          </a:prstGeom>
          <a:solidFill>
            <a:srgbClr val="86C9E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5D9A238E-4150-41A8-BC99-E3FF17FF1776}"/>
              </a:ext>
            </a:extLst>
          </p:cNvPr>
          <p:cNvSpPr txBox="1"/>
          <p:nvPr/>
        </p:nvSpPr>
        <p:spPr>
          <a:xfrm>
            <a:off x="1505228" y="4994789"/>
            <a:ext cx="9011354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Выбор базовых эмоций для определения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AB623C2-18DB-4C9D-93B3-E271A8808C79}"/>
              </a:ext>
            </a:extLst>
          </p:cNvPr>
          <p:cNvSpPr/>
          <p:nvPr/>
        </p:nvSpPr>
        <p:spPr>
          <a:xfrm>
            <a:off x="1287688" y="9709132"/>
            <a:ext cx="9446434" cy="1323439"/>
          </a:xfrm>
          <a:prstGeom prst="roundRect">
            <a:avLst/>
          </a:prstGeom>
          <a:solidFill>
            <a:srgbClr val="1D76A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91E2F0E-9EF8-41D4-BEAC-34EC4B6E6969}"/>
              </a:ext>
            </a:extLst>
          </p:cNvPr>
          <p:cNvSpPr/>
          <p:nvPr/>
        </p:nvSpPr>
        <p:spPr>
          <a:xfrm>
            <a:off x="1287688" y="7227998"/>
            <a:ext cx="9446434" cy="1323439"/>
          </a:xfrm>
          <a:prstGeom prst="roundRect">
            <a:avLst/>
          </a:prstGeom>
          <a:solidFill>
            <a:srgbClr val="38A5D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6600E04-F5CC-4DE9-B4C7-5A95BC0093F2}"/>
              </a:ext>
            </a:extLst>
          </p:cNvPr>
          <p:cNvSpPr/>
          <p:nvPr/>
        </p:nvSpPr>
        <p:spPr>
          <a:xfrm>
            <a:off x="13578160" y="8274770"/>
            <a:ext cx="9446434" cy="1323439"/>
          </a:xfrm>
          <a:prstGeom prst="roundRect">
            <a:avLst/>
          </a:prstGeom>
          <a:solidFill>
            <a:srgbClr val="238EC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78D2E8D9-516A-400A-8BF8-A4D1D7E52907}"/>
              </a:ext>
            </a:extLst>
          </p:cNvPr>
          <p:cNvSpPr/>
          <p:nvPr/>
        </p:nvSpPr>
        <p:spPr>
          <a:xfrm>
            <a:off x="13622974" y="5533659"/>
            <a:ext cx="9446434" cy="1323439"/>
          </a:xfrm>
          <a:prstGeom prst="roundRect">
            <a:avLst/>
          </a:prstGeom>
          <a:solidFill>
            <a:srgbClr val="66BAE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B32BD992-1B42-4355-A6DC-836513C4DEE9}"/>
              </a:ext>
            </a:extLst>
          </p:cNvPr>
          <p:cNvSpPr txBox="1"/>
          <p:nvPr/>
        </p:nvSpPr>
        <p:spPr>
          <a:xfrm>
            <a:off x="14351740" y="5846308"/>
            <a:ext cx="7840870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Выбор средств разработки системы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9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2CCDE466-0953-4A7E-816D-CA9E9F1DD8CC}"/>
              </a:ext>
            </a:extLst>
          </p:cNvPr>
          <p:cNvSpPr txBox="1"/>
          <p:nvPr/>
        </p:nvSpPr>
        <p:spPr>
          <a:xfrm>
            <a:off x="2314232" y="7519919"/>
            <a:ext cx="7797955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Разработка </a:t>
            </a:r>
            <a:r>
              <a:rPr lang="ru-RU" sz="3600" dirty="0" err="1">
                <a:solidFill>
                  <a:schemeClr val="bg1"/>
                </a:solidFill>
              </a:rPr>
              <a:t>нейросетевого</a:t>
            </a:r>
            <a:r>
              <a:rPr lang="ru-RU" sz="3600" dirty="0">
                <a:solidFill>
                  <a:schemeClr val="bg1"/>
                </a:solidFill>
              </a:rPr>
              <a:t> модуля</a:t>
            </a:r>
          </a:p>
        </p:txBody>
      </p:sp>
      <p:sp>
        <p:nvSpPr>
          <p:cNvPr id="28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EF50FF11-0A7C-42AA-A3AC-9E8BA0B5C2CA}"/>
              </a:ext>
            </a:extLst>
          </p:cNvPr>
          <p:cNvSpPr txBox="1"/>
          <p:nvPr/>
        </p:nvSpPr>
        <p:spPr>
          <a:xfrm>
            <a:off x="14441203" y="8522539"/>
            <a:ext cx="7572317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Обучение нейронной сети</a:t>
            </a:r>
          </a:p>
        </p:txBody>
      </p:sp>
      <p:sp>
        <p:nvSpPr>
          <p:cNvPr id="23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6AF83873-B5BD-4CF9-9117-8BAA52BA3BD2}"/>
              </a:ext>
            </a:extLst>
          </p:cNvPr>
          <p:cNvSpPr txBox="1"/>
          <p:nvPr/>
        </p:nvSpPr>
        <p:spPr>
          <a:xfrm>
            <a:off x="2819539" y="10020593"/>
            <a:ext cx="6504883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Разработка серверной части</a:t>
            </a:r>
          </a:p>
        </p:txBody>
      </p:sp>
      <p:sp>
        <p:nvSpPr>
          <p:cNvPr id="32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436CE907-6FAA-483E-99A8-986B87903F81}"/>
              </a:ext>
            </a:extLst>
          </p:cNvPr>
          <p:cNvSpPr txBox="1"/>
          <p:nvPr/>
        </p:nvSpPr>
        <p:spPr>
          <a:xfrm>
            <a:off x="2825332" y="12115155"/>
            <a:ext cx="6534950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Разработка клиентской части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17B45D5-8F75-4B4E-A8AB-222C11CE83CD}"/>
              </a:ext>
            </a:extLst>
          </p:cNvPr>
          <p:cNvSpPr/>
          <p:nvPr/>
        </p:nvSpPr>
        <p:spPr>
          <a:xfrm>
            <a:off x="13622974" y="10890894"/>
            <a:ext cx="9446434" cy="1323439"/>
          </a:xfrm>
          <a:prstGeom prst="roundRect">
            <a:avLst/>
          </a:prstGeom>
          <a:solidFill>
            <a:srgbClr val="18658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Мобильное приложение, с простым интерфейсом, через которое проходят все операции в системе: начисление и списание бонусов (токенов), подача рекламы.…">
            <a:extLst>
              <a:ext uri="{FF2B5EF4-FFF2-40B4-BE49-F238E27FC236}">
                <a16:creationId xmlns:a16="http://schemas.microsoft.com/office/drawing/2014/main" id="{67A74A2C-A8E2-4B9B-8980-C23B8ED21903}"/>
              </a:ext>
            </a:extLst>
          </p:cNvPr>
          <p:cNvSpPr txBox="1"/>
          <p:nvPr/>
        </p:nvSpPr>
        <p:spPr>
          <a:xfrm>
            <a:off x="15090824" y="11177486"/>
            <a:ext cx="6922695" cy="69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defTabSz="449580">
              <a:lnSpc>
                <a:spcPct val="107916"/>
              </a:lnSpc>
              <a:spcBef>
                <a:spcPts val="800"/>
              </a:spcBef>
              <a:defRPr sz="2400" b="0"/>
            </a:pPr>
            <a:r>
              <a:rPr lang="ru-RU" sz="3600" dirty="0">
                <a:solidFill>
                  <a:schemeClr val="bg1"/>
                </a:solidFill>
              </a:rPr>
              <a:t>Разработка клиентской части</a:t>
            </a:r>
          </a:p>
        </p:txBody>
      </p:sp>
      <p:cxnSp>
        <p:nvCxnSpPr>
          <p:cNvPr id="43" name="Соединитель: изогнутый 42">
            <a:extLst>
              <a:ext uri="{FF2B5EF4-FFF2-40B4-BE49-F238E27FC236}">
                <a16:creationId xmlns:a16="http://schemas.microsoft.com/office/drawing/2014/main" id="{B60A744E-C4CA-4CAD-8554-6A41CC9BAD98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10734121" y="5692928"/>
            <a:ext cx="2888853" cy="502451"/>
          </a:xfrm>
          <a:prstGeom prst="curvedConnector3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Соединитель: изогнутый 49">
            <a:extLst>
              <a:ext uri="{FF2B5EF4-FFF2-40B4-BE49-F238E27FC236}">
                <a16:creationId xmlns:a16="http://schemas.microsoft.com/office/drawing/2014/main" id="{076E5932-13CC-4AA4-9645-B70C9AA4141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708541" y="6610940"/>
            <a:ext cx="2875971" cy="1073951"/>
          </a:xfrm>
          <a:prstGeom prst="curvedConnector3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Соединитель: изогнутый 52">
            <a:extLst>
              <a:ext uri="{FF2B5EF4-FFF2-40B4-BE49-F238E27FC236}">
                <a16:creationId xmlns:a16="http://schemas.microsoft.com/office/drawing/2014/main" id="{85C445CA-9CDB-4434-9F9C-C761D4502C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689310" y="9415025"/>
            <a:ext cx="2888851" cy="954638"/>
          </a:xfrm>
          <a:prstGeom prst="curvedConnector3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Соединитель: изогнутый 53">
            <a:extLst>
              <a:ext uri="{FF2B5EF4-FFF2-40B4-BE49-F238E27FC236}">
                <a16:creationId xmlns:a16="http://schemas.microsoft.com/office/drawing/2014/main" id="{2824583B-C828-449D-B45C-F37C8DEA530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0734122" y="8229527"/>
            <a:ext cx="2844038" cy="706963"/>
          </a:xfrm>
          <a:prstGeom prst="curvedConnector3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Соединитель: изогнутый 56">
            <a:extLst>
              <a:ext uri="{FF2B5EF4-FFF2-40B4-BE49-F238E27FC236}">
                <a16:creationId xmlns:a16="http://schemas.microsoft.com/office/drawing/2014/main" id="{E3BA5D81-3AC0-43E6-940B-9D609E8A4B5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0734122" y="10681353"/>
            <a:ext cx="2888852" cy="871261"/>
          </a:xfrm>
          <a:prstGeom prst="curvedConnector3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6"/>
          <p:cNvSpPr txBox="1"/>
          <p:nvPr/>
        </p:nvSpPr>
        <p:spPr>
          <a:xfrm>
            <a:off x="23378809" y="12891303"/>
            <a:ext cx="232384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4</a:t>
            </a:r>
            <a:endParaRPr dirty="0"/>
          </a:p>
        </p:txBody>
      </p:sp>
      <p:sp>
        <p:nvSpPr>
          <p:cNvPr id="214" name="НАШЕ РЕШЕНИЕ - ПРИНЦИП РАБОТЫ СЕРВИСА"/>
          <p:cNvSpPr txBox="1"/>
          <p:nvPr/>
        </p:nvSpPr>
        <p:spPr>
          <a:xfrm>
            <a:off x="716955" y="194130"/>
            <a:ext cx="23114597" cy="177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r>
              <a:rPr lang="ru-RU" dirty="0">
                <a:solidFill>
                  <a:srgbClr val="1E94C8"/>
                </a:solidFill>
              </a:rPr>
              <a:t>ОБЗОР АНАЛОГОВ</a:t>
            </a:r>
            <a:endParaRPr dirty="0">
              <a:solidFill>
                <a:srgbClr val="1E94C8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466741-5C9D-4873-BB3A-0321DEFD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6" y="2530426"/>
            <a:ext cx="6373375" cy="2366035"/>
          </a:xfrm>
          <a:prstGeom prst="rect">
            <a:avLst/>
          </a:prstGeom>
        </p:spPr>
      </p:pic>
      <p:pic>
        <p:nvPicPr>
          <p:cNvPr id="8" name="Рисунок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DCB61051-BDB4-4F96-9356-D95A5AC56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385" y="78605"/>
            <a:ext cx="3887806" cy="393249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38D56F-8FA9-469F-9552-71B7A2024D49}"/>
              </a:ext>
            </a:extLst>
          </p:cNvPr>
          <p:cNvSpPr/>
          <p:nvPr/>
        </p:nvSpPr>
        <p:spPr>
          <a:xfrm>
            <a:off x="674222" y="5458939"/>
            <a:ext cx="106749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000" b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Разрабатывает решения, которые охватывают широкий спектр направлений в области исследований эмоций и их распознавания по аудио и видео, в том числе технологии по разделению голосов</a:t>
            </a:r>
            <a:endParaRPr lang="ru-RU" sz="4000" b="0" dirty="0">
              <a:latin typeface="+mn-lt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B350C8B-7EAA-4D67-896A-AC395C08B383}"/>
              </a:ext>
            </a:extLst>
          </p:cNvPr>
          <p:cNvSpPr/>
          <p:nvPr/>
        </p:nvSpPr>
        <p:spPr>
          <a:xfrm>
            <a:off x="16309196" y="3908313"/>
            <a:ext cx="4290732" cy="91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54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EmoDetect</a:t>
            </a:r>
            <a:endParaRPr lang="ru-RU" sz="54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84E512-451A-4741-BFEB-0249071F6D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530" r="34831"/>
          <a:stretch/>
        </p:blipFill>
        <p:spPr>
          <a:xfrm>
            <a:off x="1395128" y="8873343"/>
            <a:ext cx="8232966" cy="464852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5D76AD3-B745-45BD-BC27-CA6A6F725707}"/>
              </a:ext>
            </a:extLst>
          </p:cNvPr>
          <p:cNvSpPr/>
          <p:nvPr/>
        </p:nvSpPr>
        <p:spPr>
          <a:xfrm>
            <a:off x="13034837" y="4896461"/>
            <a:ext cx="10839450" cy="2679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Разработанный классификатор эмоций позволяет определить 6 базовых эмоций: радость, удивление, грусть, злость, страх, отвращение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3A06A7D-EB06-4EF9-A617-3CDBDDFC1FD1}"/>
              </a:ext>
            </a:extLst>
          </p:cNvPr>
          <p:cNvSpPr/>
          <p:nvPr/>
        </p:nvSpPr>
        <p:spPr>
          <a:xfrm>
            <a:off x="7243482" y="3254984"/>
            <a:ext cx="4948518" cy="916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5400" b="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NeuroDataLab</a:t>
            </a:r>
            <a:endParaRPr lang="ru-RU" sz="54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E4C5F-619B-46F5-BB87-A393A17B8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4836" y="7649979"/>
            <a:ext cx="10110913" cy="5780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 dirty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747079" y="703345"/>
            <a:ext cx="23253243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ВЫБОР БАЗОВЫХ ЭМОЦИЙ ДЛЯ ОПРЕДЕЛЕНИЯ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5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747079" y="2922686"/>
            <a:ext cx="8827227" cy="8938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Изучив предложенные базовые эмоции </a:t>
            </a:r>
            <a:r>
              <a:rPr lang="ru-RU" sz="44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Полом </a:t>
            </a:r>
            <a:r>
              <a:rPr lang="ru-RU" sz="4400" b="0" dirty="0" err="1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Экманом</a:t>
            </a: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а также основываясь на найденных наборах данных были выбраны </a:t>
            </a:r>
            <a:r>
              <a:rPr lang="ru-RU" sz="44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следующие эмоции</a:t>
            </a: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злость, презрение, отвращение, страх, счастье, грусть и удивление.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Однако пока </a:t>
            </a:r>
            <a:r>
              <a:rPr lang="ru-RU" sz="44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нет согласия </a:t>
            </a: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относительно того, существует ли единый для всех культур сигнал удивления и презрения.</a:t>
            </a:r>
            <a:endParaRPr lang="ru-RU" sz="44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EAE7C9E-F70A-435B-9689-A31B4032BFE5}"/>
              </a:ext>
            </a:extLst>
          </p:cNvPr>
          <p:cNvSpPr/>
          <p:nvPr/>
        </p:nvSpPr>
        <p:spPr>
          <a:xfrm>
            <a:off x="17166535" y="2745523"/>
            <a:ext cx="3518562" cy="3518562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9503AD9-A09A-4AD1-8D3B-C753D03FDEBA}"/>
              </a:ext>
            </a:extLst>
          </p:cNvPr>
          <p:cNvSpPr/>
          <p:nvPr/>
        </p:nvSpPr>
        <p:spPr>
          <a:xfrm>
            <a:off x="17260944" y="5114178"/>
            <a:ext cx="3363152" cy="336315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83B6FC4-BCD0-45AD-91CF-B5DF8A97E97F}"/>
              </a:ext>
            </a:extLst>
          </p:cNvPr>
          <p:cNvSpPr/>
          <p:nvPr/>
        </p:nvSpPr>
        <p:spPr>
          <a:xfrm>
            <a:off x="12033380" y="5833554"/>
            <a:ext cx="3320848" cy="3189696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9376006D-A128-4BFA-9E6D-A8915A08ABC5}"/>
              </a:ext>
            </a:extLst>
          </p:cNvPr>
          <p:cNvSpPr/>
          <p:nvPr/>
        </p:nvSpPr>
        <p:spPr>
          <a:xfrm>
            <a:off x="17009029" y="7927366"/>
            <a:ext cx="3615067" cy="360126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77AF819B-9F8B-4375-9C45-CD76A43AEF1D}"/>
              </a:ext>
            </a:extLst>
          </p:cNvPr>
          <p:cNvSpPr/>
          <p:nvPr/>
        </p:nvSpPr>
        <p:spPr>
          <a:xfrm>
            <a:off x="19241779" y="7034012"/>
            <a:ext cx="2886635" cy="288663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DC1E57-5101-432B-A615-BBB1EC34B745}"/>
              </a:ext>
            </a:extLst>
          </p:cNvPr>
          <p:cNvSpPr/>
          <p:nvPr/>
        </p:nvSpPr>
        <p:spPr>
          <a:xfrm>
            <a:off x="13434569" y="7506090"/>
            <a:ext cx="4421797" cy="4421797"/>
          </a:xfrm>
          <a:prstGeom prst="ellipse">
            <a:avLst/>
          </a:prstGeom>
          <a:solidFill>
            <a:srgbClr val="66C7FF"/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CBB9C96-CEF3-446D-ADD1-93EBE834506D}"/>
              </a:ext>
            </a:extLst>
          </p:cNvPr>
          <p:cNvSpPr/>
          <p:nvPr/>
        </p:nvSpPr>
        <p:spPr>
          <a:xfrm>
            <a:off x="13887292" y="3199078"/>
            <a:ext cx="3969074" cy="39751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>
            <a:softEdge rad="12700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D685F0-217A-48AD-9B4E-C19F92B16302}"/>
              </a:ext>
            </a:extLst>
          </p:cNvPr>
          <p:cNvSpPr txBox="1"/>
          <p:nvPr/>
        </p:nvSpPr>
        <p:spPr>
          <a:xfrm>
            <a:off x="17614397" y="11552891"/>
            <a:ext cx="527685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E479E4"/>
                </a:solidFill>
                <a:effectLst/>
                <a:uFillTx/>
                <a:sym typeface="Helvetica Neue"/>
              </a:rPr>
              <a:t>ПРЕЗРЕНИЕ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6B8019-A0AE-44ED-84F7-8F0AB3A85911}"/>
              </a:ext>
            </a:extLst>
          </p:cNvPr>
          <p:cNvSpPr txBox="1"/>
          <p:nvPr/>
        </p:nvSpPr>
        <p:spPr>
          <a:xfrm>
            <a:off x="11647587" y="11871247"/>
            <a:ext cx="527685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ГРУСТЬ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sym typeface="Helvetica Neue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C67CDE-6759-459B-BF8E-C97A7DCFE512}"/>
              </a:ext>
            </a:extLst>
          </p:cNvPr>
          <p:cNvSpPr txBox="1"/>
          <p:nvPr/>
        </p:nvSpPr>
        <p:spPr>
          <a:xfrm>
            <a:off x="11119562" y="3062997"/>
            <a:ext cx="527685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F0000"/>
                </a:solidFill>
              </a:rPr>
              <a:t>ЗЛОСТЬ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0D2709-C162-4D1F-B703-ABAFE595543B}"/>
              </a:ext>
            </a:extLst>
          </p:cNvPr>
          <p:cNvSpPr txBox="1"/>
          <p:nvPr/>
        </p:nvSpPr>
        <p:spPr>
          <a:xfrm>
            <a:off x="8612089" y="5627373"/>
            <a:ext cx="527685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00B050"/>
                </a:solidFill>
              </a:rPr>
              <a:t>ОТВРАЩЕНИЕ</a:t>
            </a:r>
            <a:endParaRPr kumimoji="0" lang="ru-RU" sz="32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Helvetica Neu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417602-DE8A-4D0D-A527-A1FB63341DA9}"/>
              </a:ext>
            </a:extLst>
          </p:cNvPr>
          <p:cNvSpPr txBox="1"/>
          <p:nvPr/>
        </p:nvSpPr>
        <p:spPr>
          <a:xfrm>
            <a:off x="19110566" y="2557848"/>
            <a:ext cx="468313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Helvetica Neue"/>
              </a:rPr>
              <a:t>УДИВЛЕНИЕ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CDCF43-005D-4AB9-8F98-A1A5ACE4007B}"/>
              </a:ext>
            </a:extLst>
          </p:cNvPr>
          <p:cNvSpPr txBox="1"/>
          <p:nvPr/>
        </p:nvSpPr>
        <p:spPr>
          <a:xfrm>
            <a:off x="19317188" y="5814779"/>
            <a:ext cx="468313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rgbClr val="A71500"/>
                </a:solidFill>
                <a:effectLst/>
                <a:uFillTx/>
                <a:sym typeface="Helvetica Neue"/>
              </a:rPr>
              <a:t>СТРАХ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F5DB54-3819-4BBC-AF42-252B5CBFB6D3}"/>
              </a:ext>
            </a:extLst>
          </p:cNvPr>
          <p:cNvSpPr txBox="1"/>
          <p:nvPr/>
        </p:nvSpPr>
        <p:spPr>
          <a:xfrm>
            <a:off x="20121845" y="9665595"/>
            <a:ext cx="468313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ru-RU" sz="32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sym typeface="Helvetica Neue"/>
              </a:rPr>
              <a:t>СЧАСТЬЕ</a:t>
            </a:r>
          </a:p>
        </p:txBody>
      </p:sp>
    </p:spTree>
    <p:extLst>
      <p:ext uri="{BB962C8B-B14F-4D97-AF65-F5344CB8AC3E}">
        <p14:creationId xmlns:p14="http://schemas.microsoft.com/office/powerpoint/2010/main" val="6018530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28626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99247" y="740839"/>
            <a:ext cx="2293565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ВЫБОР СРЕДСТВ РАЗРАБОТКИ СИСТЕМЫ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6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1674859" y="2617478"/>
            <a:ext cx="5039526" cy="70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Клиентская часть</a:t>
            </a:r>
          </a:p>
        </p:txBody>
      </p:sp>
      <p:pic>
        <p:nvPicPr>
          <p:cNvPr id="1026" name="Picture 2" descr="PyTorch пророчат победу над Google TensorFlow по уровню ...">
            <a:extLst>
              <a:ext uri="{FF2B5EF4-FFF2-40B4-BE49-F238E27FC236}">
                <a16:creationId xmlns:a16="http://schemas.microsoft.com/office/drawing/2014/main" id="{00DFBA8E-905C-418D-9BDF-5A151E2FD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3" b="27858"/>
          <a:stretch/>
        </p:blipFill>
        <p:spPr bwMode="auto">
          <a:xfrm>
            <a:off x="16662559" y="7675757"/>
            <a:ext cx="5715000" cy="171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— Википедия">
            <a:extLst>
              <a:ext uri="{FF2B5EF4-FFF2-40B4-BE49-F238E27FC236}">
                <a16:creationId xmlns:a16="http://schemas.microsoft.com/office/drawing/2014/main" id="{F4996DE9-9D7D-4591-B77B-16E8C0B8D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480" y="3547889"/>
            <a:ext cx="6490073" cy="39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— Википедия">
            <a:extLst>
              <a:ext uri="{FF2B5EF4-FFF2-40B4-BE49-F238E27FC236}">
                <a16:creationId xmlns:a16="http://schemas.microsoft.com/office/drawing/2014/main" id="{919F33C0-6E0E-47CA-B3DE-91AC26CF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235" y="3998295"/>
            <a:ext cx="3430476" cy="343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Что такое Bootstrap и зачем он нужен? | ИТ Шеф">
            <a:extLst>
              <a:ext uri="{FF2B5EF4-FFF2-40B4-BE49-F238E27FC236}">
                <a16:creationId xmlns:a16="http://schemas.microsoft.com/office/drawing/2014/main" id="{AEEE196A-B32D-4BDB-AED8-65CC6F65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84" y="3730416"/>
            <a:ext cx="3567542" cy="32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w to Make a Website with Javascript, HTML and CSS - Skywell Software">
            <a:extLst>
              <a:ext uri="{FF2B5EF4-FFF2-40B4-BE49-F238E27FC236}">
                <a16:creationId xmlns:a16="http://schemas.microsoft.com/office/drawing/2014/main" id="{1262F459-2DC6-4CD3-A17C-41236F0B2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4" r="5331" b="21123"/>
          <a:stretch/>
        </p:blipFill>
        <p:spPr bwMode="auto">
          <a:xfrm>
            <a:off x="1499629" y="7428771"/>
            <a:ext cx="5263682" cy="218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Миграция Android-приложения Duolingo на 100% Kotlin - AppTractor">
            <a:extLst>
              <a:ext uri="{FF2B5EF4-FFF2-40B4-BE49-F238E27FC236}">
                <a16:creationId xmlns:a16="http://schemas.microsoft.com/office/drawing/2014/main" id="{693CDE72-192C-4DA1-9A79-3887CA52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95" y="9950349"/>
            <a:ext cx="4095701" cy="28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6CB2DD-97A6-4865-8977-B4028ADAB000}"/>
              </a:ext>
            </a:extLst>
          </p:cNvPr>
          <p:cNvSpPr/>
          <p:nvPr/>
        </p:nvSpPr>
        <p:spPr>
          <a:xfrm>
            <a:off x="9671670" y="2617478"/>
            <a:ext cx="5039526" cy="70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Серверная часть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AC63C6F-E996-45BD-A7B2-0B53F2B4619B}"/>
              </a:ext>
            </a:extLst>
          </p:cNvPr>
          <p:cNvSpPr/>
          <p:nvPr/>
        </p:nvSpPr>
        <p:spPr>
          <a:xfrm>
            <a:off x="16410422" y="2617478"/>
            <a:ext cx="5980683" cy="703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Модуль нейронной сети</a:t>
            </a:r>
          </a:p>
        </p:txBody>
      </p:sp>
      <p:pic>
        <p:nvPicPr>
          <p:cNvPr id="1038" name="Picture 14" descr="Dlib - Wikipedia">
            <a:extLst>
              <a:ext uri="{FF2B5EF4-FFF2-40B4-BE49-F238E27FC236}">
                <a16:creationId xmlns:a16="http://schemas.microsoft.com/office/drawing/2014/main" id="{0AA2816C-C084-46C4-B098-6A825CD7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336" y="1123007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catalyst-team/catalyst: Accelerated DL R&amp;D">
            <a:extLst>
              <a:ext uri="{FF2B5EF4-FFF2-40B4-BE49-F238E27FC236}">
                <a16:creationId xmlns:a16="http://schemas.microsoft.com/office/drawing/2014/main" id="{14123A83-BC81-49C4-A842-7FC36A5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566" y="9386042"/>
            <a:ext cx="5409318" cy="156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uilding a simple REST API with NodeJS and Express.">
            <a:extLst>
              <a:ext uri="{FF2B5EF4-FFF2-40B4-BE49-F238E27FC236}">
                <a16:creationId xmlns:a16="http://schemas.microsoft.com/office/drawing/2014/main" id="{CBD410BE-6519-40F6-B099-6F125DD94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0" b="33852"/>
          <a:stretch/>
        </p:blipFill>
        <p:spPr bwMode="auto">
          <a:xfrm>
            <a:off x="8131363" y="7567658"/>
            <a:ext cx="7296150" cy="15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ostgreSQL — Национальная библиотека им. Н. Э. Баумана">
            <a:extLst>
              <a:ext uri="{FF2B5EF4-FFF2-40B4-BE49-F238E27FC236}">
                <a16:creationId xmlns:a16="http://schemas.microsoft.com/office/drawing/2014/main" id="{27EB9691-05E7-43AF-A1BA-E2C69563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299" y="9345779"/>
            <a:ext cx="3798993" cy="336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02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800" b="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77572" y="400183"/>
            <a:ext cx="2295733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АРХИТЕКТУРА ИНФОРМАЦИОННОЙ СИСТЕМЫ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7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7EC2D85-031E-4EB1-BB90-274D27C666D0}"/>
              </a:ext>
            </a:extLst>
          </p:cNvPr>
          <p:cNvCxnSpPr>
            <a:cxnSpLocks/>
            <a:stCxn id="2" idx="3"/>
            <a:endCxn id="87" idx="1"/>
          </p:cNvCxnSpPr>
          <p:nvPr/>
        </p:nvCxnSpPr>
        <p:spPr>
          <a:xfrm>
            <a:off x="6090151" y="3659973"/>
            <a:ext cx="3464263" cy="2287449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B769EC9-7F5C-4119-8DF8-A956774C5F01}"/>
              </a:ext>
            </a:extLst>
          </p:cNvPr>
          <p:cNvCxnSpPr>
            <a:cxnSpLocks/>
            <a:stCxn id="28" idx="3"/>
            <a:endCxn id="87" idx="1"/>
          </p:cNvCxnSpPr>
          <p:nvPr/>
        </p:nvCxnSpPr>
        <p:spPr>
          <a:xfrm flipV="1">
            <a:off x="6179327" y="5947422"/>
            <a:ext cx="3375087" cy="207981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20AD73B8-AFB4-43C2-AEF6-6FF022302B55}"/>
              </a:ext>
            </a:extLst>
          </p:cNvPr>
          <p:cNvSpPr/>
          <p:nvPr/>
        </p:nvSpPr>
        <p:spPr>
          <a:xfrm>
            <a:off x="14532538" y="5057473"/>
            <a:ext cx="2952000" cy="158780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Бизнес логика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Блок-схема: магнитный диск 15">
            <a:extLst>
              <a:ext uri="{FF2B5EF4-FFF2-40B4-BE49-F238E27FC236}">
                <a16:creationId xmlns:a16="http://schemas.microsoft.com/office/drawing/2014/main" id="{B3324084-B825-4DA2-B9D7-C14FB05D95F1}"/>
              </a:ext>
            </a:extLst>
          </p:cNvPr>
          <p:cNvSpPr/>
          <p:nvPr/>
        </p:nvSpPr>
        <p:spPr>
          <a:xfrm>
            <a:off x="13781499" y="10598261"/>
            <a:ext cx="4454078" cy="1264803"/>
          </a:xfrm>
          <a:prstGeom prst="flowChartMagneticDisk">
            <a:avLst/>
          </a:prstGeom>
          <a:solidFill>
            <a:srgbClr val="FFC000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База данных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60BB1EA-4A88-488A-8C53-2BD16F39B0EE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3345104" y="5819041"/>
            <a:ext cx="1187434" cy="32335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4F8AAB58-646A-4DA0-A6E2-2144579B9E0A}"/>
              </a:ext>
            </a:extLst>
          </p:cNvPr>
          <p:cNvCxnSpPr>
            <a:cxnSpLocks/>
            <a:stCxn id="16" idx="1"/>
            <a:endCxn id="15" idx="4"/>
          </p:cNvCxnSpPr>
          <p:nvPr/>
        </p:nvCxnSpPr>
        <p:spPr>
          <a:xfrm flipV="1">
            <a:off x="16008538" y="6645278"/>
            <a:ext cx="0" cy="3952983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B6080F6C-84B0-4A2F-AE95-95E9160A8C81}"/>
              </a:ext>
            </a:extLst>
          </p:cNvPr>
          <p:cNvCxnSpPr>
            <a:cxnSpLocks/>
          </p:cNvCxnSpPr>
          <p:nvPr/>
        </p:nvCxnSpPr>
        <p:spPr>
          <a:xfrm flipV="1">
            <a:off x="17422081" y="5819041"/>
            <a:ext cx="1401359" cy="32334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Блок-схема: процесс 65">
            <a:extLst>
              <a:ext uri="{FF2B5EF4-FFF2-40B4-BE49-F238E27FC236}">
                <a16:creationId xmlns:a16="http://schemas.microsoft.com/office/drawing/2014/main" id="{C9966D96-2005-4565-8904-07E8B9DF5E26}"/>
              </a:ext>
            </a:extLst>
          </p:cNvPr>
          <p:cNvSpPr/>
          <p:nvPr/>
        </p:nvSpPr>
        <p:spPr>
          <a:xfrm>
            <a:off x="18847989" y="5254464"/>
            <a:ext cx="4586787" cy="1129154"/>
          </a:xfrm>
          <a:prstGeom prst="flowChartProcess">
            <a:avLst/>
          </a:prstGeom>
          <a:solidFill>
            <a:srgbClr val="51ABD4"/>
          </a:solidFill>
          <a:ln w="76200" cap="flat">
            <a:solidFill>
              <a:srgbClr val="51ABD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Модуль нейронной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 сети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713BB1BE-DAB1-43EB-B044-A368C6E6AE34}"/>
              </a:ext>
            </a:extLst>
          </p:cNvPr>
          <p:cNvSpPr/>
          <p:nvPr/>
        </p:nvSpPr>
        <p:spPr>
          <a:xfrm>
            <a:off x="9554414" y="5136623"/>
            <a:ext cx="3790690" cy="1621597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API</a:t>
            </a:r>
            <a:b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</a:b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информационной системы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22E6A76-271B-40F7-A348-515BB342CDA0}"/>
              </a:ext>
            </a:extLst>
          </p:cNvPr>
          <p:cNvSpPr/>
          <p:nvPr/>
        </p:nvSpPr>
        <p:spPr>
          <a:xfrm>
            <a:off x="2734739" y="3095396"/>
            <a:ext cx="3355412" cy="112915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rPr>
              <a:t>Приложение-клиент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1BB100C-2C7E-4BDA-A995-09087DA70196}"/>
              </a:ext>
            </a:extLst>
          </p:cNvPr>
          <p:cNvSpPr/>
          <p:nvPr/>
        </p:nvSpPr>
        <p:spPr>
          <a:xfrm>
            <a:off x="2823915" y="7462660"/>
            <a:ext cx="3355412" cy="112915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ru-RU" b="0" dirty="0">
                <a:solidFill>
                  <a:srgbClr val="FFFFFF"/>
                </a:solidFill>
                <a:sym typeface="Helvetica Neue Medium"/>
              </a:rPr>
              <a:t>Приложение-клиент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6EDF1B1-B0AF-4FE8-93DC-D715483AEDE1}"/>
              </a:ext>
            </a:extLst>
          </p:cNvPr>
          <p:cNvSpPr/>
          <p:nvPr/>
        </p:nvSpPr>
        <p:spPr>
          <a:xfrm>
            <a:off x="2160384" y="2725272"/>
            <a:ext cx="4824000" cy="3284790"/>
          </a:xfrm>
          <a:prstGeom prst="rect">
            <a:avLst/>
          </a:prstGeom>
          <a:noFill/>
          <a:ln w="76200" cap="flat">
            <a:solidFill>
              <a:srgbClr val="66C7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4DE038E-23ED-45FF-B7B3-B31F9C30596E}"/>
              </a:ext>
            </a:extLst>
          </p:cNvPr>
          <p:cNvSpPr/>
          <p:nvPr/>
        </p:nvSpPr>
        <p:spPr>
          <a:xfrm>
            <a:off x="2396947" y="4627434"/>
            <a:ext cx="4058003" cy="1107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Компьютер пользователя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B21F7F5-C7DA-4077-ABCB-EC78F0998236}"/>
              </a:ext>
            </a:extLst>
          </p:cNvPr>
          <p:cNvSpPr/>
          <p:nvPr/>
        </p:nvSpPr>
        <p:spPr>
          <a:xfrm>
            <a:off x="2007523" y="7183931"/>
            <a:ext cx="4824000" cy="3284790"/>
          </a:xfrm>
          <a:prstGeom prst="rect">
            <a:avLst/>
          </a:prstGeom>
          <a:noFill/>
          <a:ln w="76200" cap="flat">
            <a:solidFill>
              <a:srgbClr val="66C7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E927C95-A756-48D5-87B2-E766B8398B23}"/>
              </a:ext>
            </a:extLst>
          </p:cNvPr>
          <p:cNvSpPr/>
          <p:nvPr/>
        </p:nvSpPr>
        <p:spPr>
          <a:xfrm>
            <a:off x="2383443" y="8744867"/>
            <a:ext cx="4058003" cy="163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Мобильное устройство пользователя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337C6EF-8A2A-4A92-A958-50601F597FFB}"/>
              </a:ext>
            </a:extLst>
          </p:cNvPr>
          <p:cNvSpPr/>
          <p:nvPr/>
        </p:nvSpPr>
        <p:spPr>
          <a:xfrm>
            <a:off x="8819503" y="3261947"/>
            <a:ext cx="14990755" cy="5200735"/>
          </a:xfrm>
          <a:prstGeom prst="rect">
            <a:avLst/>
          </a:prstGeom>
          <a:noFill/>
          <a:ln w="76200" cap="flat">
            <a:solidFill>
              <a:srgbClr val="00B05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6E254771-F2B5-4594-ABE0-CEEE8842B497}"/>
              </a:ext>
            </a:extLst>
          </p:cNvPr>
          <p:cNvSpPr/>
          <p:nvPr/>
        </p:nvSpPr>
        <p:spPr>
          <a:xfrm>
            <a:off x="9508316" y="7394429"/>
            <a:ext cx="4058003" cy="58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Сервер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8469155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1082" y="25955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27529" y="400183"/>
            <a:ext cx="23128942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РАЗРАБОТКА НЕЙРОСЕТЕВОГО МОДУЛЯ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8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1218076" y="3518747"/>
            <a:ext cx="9990428" cy="9451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Выбор главного лица на фотографии (то лицо, которое занимает самую большую площадь на фото)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точек главного лица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Построение отрезков от 30-ой точки до остальных точек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Нормализация отрезков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Передача в нейронную сеть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ru-RU" sz="44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Отправка результата на сервер</a:t>
            </a:r>
          </a:p>
          <a:p>
            <a:pPr marL="742950" indent="-74295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ru-RU" sz="4400" b="0" dirty="0">
              <a:solidFill>
                <a:srgbClr val="1F93C8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4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FE847B-02B8-482B-9720-5530DA561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59" t="23942" r="28379" b="6340"/>
          <a:stretch/>
        </p:blipFill>
        <p:spPr>
          <a:xfrm>
            <a:off x="14936482" y="2044333"/>
            <a:ext cx="8588189" cy="717176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4096A-4B9B-4176-AC9F-291ED2DE84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67" y="7256053"/>
            <a:ext cx="6599935" cy="531977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524276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Прямоугольник"/>
          <p:cNvSpPr/>
          <p:nvPr/>
        </p:nvSpPr>
        <p:spPr>
          <a:xfrm>
            <a:off x="0" y="1293"/>
            <a:ext cx="24384000" cy="13716000"/>
          </a:xfrm>
          <a:prstGeom prst="rect">
            <a:avLst/>
          </a:prstGeom>
          <a:gradFill>
            <a:gsLst>
              <a:gs pos="2010">
                <a:srgbClr val="692A7B"/>
              </a:gs>
              <a:gs pos="100000">
                <a:srgbClr val="199CCE"/>
              </a:gs>
            </a:gsLst>
            <a:path>
              <a:fillToRect l="105938" t="13600" r="-5938" b="86399"/>
            </a:path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5" name="Прямоугольник с закругленными углами"/>
          <p:cNvSpPr/>
          <p:nvPr/>
        </p:nvSpPr>
        <p:spPr>
          <a:xfrm>
            <a:off x="350515" y="263009"/>
            <a:ext cx="23681836" cy="13161024"/>
          </a:xfrm>
          <a:prstGeom prst="roundRect">
            <a:avLst>
              <a:gd name="adj" fmla="val 1973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2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600" b="0">
                <a:sym typeface="Helvetica Neue Medium"/>
              </a:rPr>
              <a:t>Каждый владелец бизнеса стремиться увеличить свой доход, крупные корпорации хотят больше узнать о нас, а государство лучше понимать нас и следить за нами. </a:t>
            </a:r>
            <a:endParaRPr dirty="0"/>
          </a:p>
        </p:txBody>
      </p:sp>
      <p:sp>
        <p:nvSpPr>
          <p:cNvPr id="286" name="НАШИ ПРЕИМУЩЕСТВА"/>
          <p:cNvSpPr txBox="1"/>
          <p:nvPr/>
        </p:nvSpPr>
        <p:spPr>
          <a:xfrm>
            <a:off x="627529" y="400183"/>
            <a:ext cx="23092196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457200">
              <a:lnSpc>
                <a:spcPts val="15000"/>
              </a:lnSpc>
              <a:defRPr sz="6400" b="0">
                <a:solidFill>
                  <a:srgbClr val="682E7A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rgbClr val="1E94C8"/>
                </a:solidFill>
              </a:rPr>
              <a:t>ОБУЧЕНИЕ НЕЙРОННОЙ СЕТИ</a:t>
            </a:r>
          </a:p>
        </p:txBody>
      </p:sp>
      <p:sp>
        <p:nvSpPr>
          <p:cNvPr id="287" name="9"/>
          <p:cNvSpPr txBox="1"/>
          <p:nvPr/>
        </p:nvSpPr>
        <p:spPr>
          <a:xfrm>
            <a:off x="23438497" y="12846363"/>
            <a:ext cx="196409" cy="43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0137" tIns="30137" rIns="30137" bIns="30137" anchor="ctr">
            <a:spAutoFit/>
          </a:bodyPr>
          <a:lstStyle>
            <a:lvl1pPr>
              <a:defRPr sz="2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ru-RU" dirty="0"/>
              <a:t>9</a:t>
            </a:r>
            <a:endParaRPr dirty="0"/>
          </a:p>
        </p:txBody>
      </p:sp>
      <p:sp>
        <p:nvSpPr>
          <p:cNvPr id="302" name="(клиентов ТСП)"/>
          <p:cNvSpPr txBox="1"/>
          <p:nvPr/>
        </p:nvSpPr>
        <p:spPr>
          <a:xfrm>
            <a:off x="4122455" y="3261947"/>
            <a:ext cx="14433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 b="0"/>
            </a:lvl1pPr>
          </a:lstStyle>
          <a:p>
            <a:endParaRPr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7132A-9C32-40F7-B017-6DD0EBC7E299}"/>
              </a:ext>
            </a:extLst>
          </p:cNvPr>
          <p:cNvSpPr/>
          <p:nvPr/>
        </p:nvSpPr>
        <p:spPr>
          <a:xfrm>
            <a:off x="10595503" y="2087987"/>
            <a:ext cx="12941198" cy="3015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Использовались 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Cohn-</a:t>
            </a:r>
            <a:r>
              <a:rPr lang="en-US" sz="4000" b="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Kanade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JAFFE </a:t>
            </a:r>
            <a:r>
              <a:rPr lang="ru-RU" sz="4000" b="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датасеты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сумме получилось </a:t>
            </a:r>
            <a:r>
              <a:rPr lang="ru-RU" sz="44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1250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фотографий.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Набор данных был разбит на </a:t>
            </a:r>
            <a:r>
              <a:rPr lang="ru-RU" sz="4000" b="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батчи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44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90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экземпляров в каждом.</a:t>
            </a:r>
            <a:endParaRPr lang="ru-RU" sz="4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FF9B20-79B4-4B70-B714-696EAC6B97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170" y="7358389"/>
            <a:ext cx="14507736" cy="570307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C4B77D1-E05D-4F1C-AB62-8ABE7C1611BF}"/>
              </a:ext>
            </a:extLst>
          </p:cNvPr>
          <p:cNvSpPr/>
          <p:nvPr/>
        </p:nvSpPr>
        <p:spPr>
          <a:xfrm>
            <a:off x="10595503" y="6091010"/>
            <a:ext cx="12941198" cy="1427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График обучения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 метрике 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accuracy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ru-RU" sz="44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250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эпохах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8570012-66A0-48FF-9F83-931A180EE6EF}"/>
              </a:ext>
            </a:extLst>
          </p:cNvPr>
          <p:cNvSpPr/>
          <p:nvPr/>
        </p:nvSpPr>
        <p:spPr>
          <a:xfrm>
            <a:off x="945508" y="2075283"/>
            <a:ext cx="8591143" cy="783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Лучший результат был получен при использовании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гиперболического тангенса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как функции активации и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3-ех скрытых слоев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44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нейронов в каждом.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Было получено </a:t>
            </a:r>
            <a:r>
              <a:rPr lang="ru-RU" sz="48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85</a:t>
            </a:r>
            <a:r>
              <a:rPr lang="en-US" sz="48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r>
              <a:rPr lang="ru-RU" sz="480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точности по метрике </a:t>
            </a:r>
            <a:r>
              <a:rPr lang="en-US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accuracy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 </a:t>
            </a:r>
            <a:r>
              <a:rPr lang="ru-RU" sz="4000" b="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валидационной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выборке.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4000" b="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06A5C1-7FA4-4749-A9E4-F75AB438BD4D}"/>
              </a:ext>
            </a:extLst>
          </p:cNvPr>
          <p:cNvSpPr/>
          <p:nvPr/>
        </p:nvSpPr>
        <p:spPr>
          <a:xfrm>
            <a:off x="1082528" y="8515061"/>
            <a:ext cx="72076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Всего было проведено около </a:t>
            </a:r>
            <a:r>
              <a:rPr lang="ru-RU" sz="4000" b="0" dirty="0">
                <a:solidFill>
                  <a:srgbClr val="51ABD4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13 попыток обучений </a:t>
            </a:r>
            <a:r>
              <a:rPr lang="ru-RU" sz="40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общей сложностью около 40 часов. </a:t>
            </a:r>
            <a:endParaRPr lang="ru-RU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4185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Microsoft Office PowerPoint</Application>
  <PresentationFormat>Произвольный</PresentationFormat>
  <Paragraphs>117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Helvetica</vt:lpstr>
      <vt:lpstr>Helvetica Neue</vt:lpstr>
      <vt:lpstr>Helvetica Neue Light</vt:lpstr>
      <vt:lpstr>Helvetica Neue Medium</vt:lpstr>
      <vt:lpstr>Helvetica Neue Thin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Перепечаев</dc:creator>
  <cp:lastModifiedBy>Александр Перепечаев</cp:lastModifiedBy>
  <cp:revision>2</cp:revision>
  <dcterms:created xsi:type="dcterms:W3CDTF">2020-06-16T12:27:21Z</dcterms:created>
  <dcterms:modified xsi:type="dcterms:W3CDTF">2020-06-18T10:14:25Z</dcterms:modified>
</cp:coreProperties>
</file>